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5" r:id="rId7"/>
    <p:sldId id="266" r:id="rId8"/>
    <p:sldId id="260" r:id="rId9"/>
    <p:sldId id="268" r:id="rId10"/>
    <p:sldId id="261" r:id="rId11"/>
    <p:sldId id="271" r:id="rId12"/>
    <p:sldId id="272" r:id="rId13"/>
    <p:sldId id="273" r:id="rId14"/>
    <p:sldId id="274" r:id="rId15"/>
  </p:sldIdLst>
  <p:sldSz cx="12192000" cy="6858000"/>
  <p:notesSz cx="6858000" cy="9144000"/>
  <p:embeddedFontLst>
    <p:embeddedFont>
      <p:font typeface="方正楷体_GBK" panose="02000000000000000000" pitchFamily="2" charset="-122"/>
      <p:regular r:id="rId16"/>
    </p:embeddedFont>
    <p:embeddedFont>
      <p:font typeface="思源黑体 Normal" panose="020B0400000000000000" pitchFamily="34" charset="-128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14A"/>
    <a:srgbClr val="FDF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05" autoAdjust="0"/>
    <p:restoredTop sz="94694"/>
  </p:normalViewPr>
  <p:slideViewPr>
    <p:cSldViewPr snapToGrid="0" showGuides="1">
      <p:cViewPr varScale="1">
        <p:scale>
          <a:sx n="95" d="100"/>
          <a:sy n="95" d="100"/>
        </p:scale>
        <p:origin x="200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29.png"/><Relationship Id="rId3" Type="http://schemas.openxmlformats.org/officeDocument/2006/relationships/image" Target="../media/image23.png"/><Relationship Id="rId21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28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30.png"/><Relationship Id="rId10" Type="http://schemas.openxmlformats.org/officeDocument/2006/relationships/image" Target="../media/image7.png"/><Relationship Id="rId19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11.png"/><Relationship Id="rId2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1193" flipH="1">
            <a:off x="10125634" y="3807651"/>
            <a:ext cx="612958" cy="1294873"/>
          </a:xfrm>
          <a:prstGeom prst="rect">
            <a:avLst/>
          </a:prstGeom>
        </p:spPr>
      </p:pic>
      <p:pic>
        <p:nvPicPr>
          <p:cNvPr id="8" name="그림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42" y="3198232"/>
            <a:ext cx="912029" cy="1543643"/>
          </a:xfrm>
          <a:prstGeom prst="rect">
            <a:avLst/>
          </a:prstGeom>
        </p:spPr>
      </p:pic>
      <p:pic>
        <p:nvPicPr>
          <p:cNvPr id="9" name="그림 5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962" flipH="1">
            <a:off x="9089547" y="1022051"/>
            <a:ext cx="1502348" cy="1214664"/>
          </a:xfrm>
          <a:prstGeom prst="rect">
            <a:avLst/>
          </a:prstGeom>
        </p:spPr>
      </p:pic>
      <p:pic>
        <p:nvPicPr>
          <p:cNvPr id="10" name="그림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1383" flipH="1">
            <a:off x="7386106" y="5667278"/>
            <a:ext cx="587330" cy="12407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4793" flipH="1">
            <a:off x="226782" y="89254"/>
            <a:ext cx="912029" cy="1543643"/>
          </a:xfrm>
          <a:prstGeom prst="rect">
            <a:avLst/>
          </a:prstGeom>
        </p:spPr>
      </p:pic>
      <p:pic>
        <p:nvPicPr>
          <p:cNvPr id="12" name="그림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686">
            <a:off x="7365898" y="333207"/>
            <a:ext cx="624463" cy="1579523"/>
          </a:xfrm>
          <a:prstGeom prst="rect">
            <a:avLst/>
          </a:prstGeom>
        </p:spPr>
      </p:pic>
      <p:pic>
        <p:nvPicPr>
          <p:cNvPr id="13" name="그림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5081">
            <a:off x="740651" y="5490624"/>
            <a:ext cx="629418" cy="908746"/>
          </a:xfrm>
          <a:prstGeom prst="rect">
            <a:avLst/>
          </a:prstGeom>
        </p:spPr>
      </p:pic>
      <p:pic>
        <p:nvPicPr>
          <p:cNvPr id="14" name="그림 1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4246" y="614120"/>
            <a:ext cx="1063190" cy="1181570"/>
          </a:xfrm>
          <a:prstGeom prst="rect">
            <a:avLst/>
          </a:prstGeom>
        </p:spPr>
      </p:pic>
      <p:pic>
        <p:nvPicPr>
          <p:cNvPr id="15" name="그림 3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004" y="761786"/>
            <a:ext cx="298112" cy="125207"/>
          </a:xfrm>
          <a:prstGeom prst="rect">
            <a:avLst/>
          </a:prstGeom>
        </p:spPr>
      </p:pic>
      <p:pic>
        <p:nvPicPr>
          <p:cNvPr id="16" name="그림 3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4122">
            <a:off x="11166040" y="4471758"/>
            <a:ext cx="376917" cy="465256"/>
          </a:xfrm>
          <a:prstGeom prst="rect">
            <a:avLst/>
          </a:prstGeom>
        </p:spPr>
      </p:pic>
      <p:pic>
        <p:nvPicPr>
          <p:cNvPr id="17" name="그림 3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39" y="512726"/>
            <a:ext cx="336249" cy="462021"/>
          </a:xfrm>
          <a:prstGeom prst="rect">
            <a:avLst/>
          </a:prstGeom>
        </p:spPr>
      </p:pic>
      <p:pic>
        <p:nvPicPr>
          <p:cNvPr id="18" name="그림 3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40" y="314087"/>
            <a:ext cx="1440785" cy="1073298"/>
          </a:xfrm>
          <a:prstGeom prst="rect">
            <a:avLst/>
          </a:prstGeom>
        </p:spPr>
      </p:pic>
      <p:pic>
        <p:nvPicPr>
          <p:cNvPr id="19" name="그림 3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3673" y="1894864"/>
            <a:ext cx="1502348" cy="1214664"/>
          </a:xfrm>
          <a:prstGeom prst="rect">
            <a:avLst/>
          </a:prstGeom>
        </p:spPr>
      </p:pic>
      <p:pic>
        <p:nvPicPr>
          <p:cNvPr id="20" name="그림 4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0" y="3045198"/>
            <a:ext cx="1836935" cy="886027"/>
          </a:xfrm>
          <a:prstGeom prst="rect">
            <a:avLst/>
          </a:prstGeom>
        </p:spPr>
      </p:pic>
      <p:pic>
        <p:nvPicPr>
          <p:cNvPr id="21" name="그림 1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86" y="4642270"/>
            <a:ext cx="1836934" cy="2011410"/>
          </a:xfrm>
          <a:prstGeom prst="rect">
            <a:avLst/>
          </a:prstGeom>
        </p:spPr>
      </p:pic>
      <p:pic>
        <p:nvPicPr>
          <p:cNvPr id="22" name="그림 2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0808">
            <a:off x="9323385" y="5413805"/>
            <a:ext cx="1034675" cy="1094849"/>
          </a:xfrm>
          <a:prstGeom prst="rect">
            <a:avLst/>
          </a:prstGeom>
        </p:spPr>
      </p:pic>
      <p:pic>
        <p:nvPicPr>
          <p:cNvPr id="23" name="그림 2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7353">
            <a:off x="10405254" y="5113834"/>
            <a:ext cx="580701" cy="13138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473">
            <a:off x="10112257" y="5010640"/>
            <a:ext cx="732161" cy="1313856"/>
          </a:xfrm>
          <a:prstGeom prst="rect">
            <a:avLst/>
          </a:prstGeom>
        </p:spPr>
      </p:pic>
      <p:pic>
        <p:nvPicPr>
          <p:cNvPr id="25" name="그림 2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15" y="5033654"/>
            <a:ext cx="1060023" cy="1313856"/>
          </a:xfrm>
          <a:prstGeom prst="rect">
            <a:avLst/>
          </a:prstGeom>
        </p:spPr>
      </p:pic>
      <p:pic>
        <p:nvPicPr>
          <p:cNvPr id="26" name="그림 20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76" y="5368011"/>
            <a:ext cx="1293957" cy="1387949"/>
          </a:xfrm>
          <a:prstGeom prst="rect">
            <a:avLst/>
          </a:prstGeom>
        </p:spPr>
      </p:pic>
      <p:pic>
        <p:nvPicPr>
          <p:cNvPr id="27" name="그림 2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5024">
            <a:off x="5224279" y="4962898"/>
            <a:ext cx="659213" cy="1843562"/>
          </a:xfrm>
          <a:prstGeom prst="rect">
            <a:avLst/>
          </a:prstGeom>
        </p:spPr>
      </p:pic>
      <p:pic>
        <p:nvPicPr>
          <p:cNvPr id="28" name="그림 4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1974" flipH="1">
            <a:off x="200332" y="6169114"/>
            <a:ext cx="376917" cy="465256"/>
          </a:xfrm>
          <a:prstGeom prst="rect">
            <a:avLst/>
          </a:prstGeom>
        </p:spPr>
      </p:pic>
      <p:pic>
        <p:nvPicPr>
          <p:cNvPr id="29" name="그림 4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9141">
            <a:off x="340650" y="2263968"/>
            <a:ext cx="336249" cy="462021"/>
          </a:xfrm>
          <a:prstGeom prst="rect">
            <a:avLst/>
          </a:prstGeom>
        </p:spPr>
      </p:pic>
      <p:pic>
        <p:nvPicPr>
          <p:cNvPr id="30" name="그림 48"/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4"/>
          <a:stretch>
            <a:fillRect/>
          </a:stretch>
        </p:blipFill>
        <p:spPr>
          <a:xfrm rot="5400000">
            <a:off x="2561087" y="-652082"/>
            <a:ext cx="275360" cy="1579523"/>
          </a:xfrm>
          <a:prstGeom prst="rect">
            <a:avLst/>
          </a:prstGeom>
        </p:spPr>
      </p:pic>
      <p:pic>
        <p:nvPicPr>
          <p:cNvPr id="31" name="그림 49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50116"/>
          <a:stretch>
            <a:fillRect/>
          </a:stretch>
        </p:blipFill>
        <p:spPr>
          <a:xfrm flipH="1">
            <a:off x="10925572" y="0"/>
            <a:ext cx="1266428" cy="535402"/>
          </a:xfrm>
          <a:prstGeom prst="rect">
            <a:avLst/>
          </a:prstGeom>
        </p:spPr>
      </p:pic>
      <p:pic>
        <p:nvPicPr>
          <p:cNvPr id="32" name="그림 50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2" b="7983"/>
          <a:stretch>
            <a:fillRect/>
          </a:stretch>
        </p:blipFill>
        <p:spPr>
          <a:xfrm flipH="1">
            <a:off x="11448980" y="5981700"/>
            <a:ext cx="743019" cy="876300"/>
          </a:xfrm>
          <a:prstGeom prst="rect">
            <a:avLst/>
          </a:prstGeom>
        </p:spPr>
      </p:pic>
      <p:pic>
        <p:nvPicPr>
          <p:cNvPr id="33" name="그림 5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0"/>
          <a:stretch>
            <a:fillRect/>
          </a:stretch>
        </p:blipFill>
        <p:spPr>
          <a:xfrm flipH="1">
            <a:off x="11311004" y="2985986"/>
            <a:ext cx="880996" cy="886027"/>
          </a:xfrm>
          <a:prstGeom prst="rect">
            <a:avLst/>
          </a:prstGeom>
        </p:spPr>
      </p:pic>
      <p:pic>
        <p:nvPicPr>
          <p:cNvPr id="34" name="그림 5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13754" flipH="1">
            <a:off x="10996296" y="845617"/>
            <a:ext cx="629418" cy="908746"/>
          </a:xfrm>
          <a:prstGeom prst="rect">
            <a:avLst/>
          </a:prstGeom>
        </p:spPr>
      </p:pic>
      <p:pic>
        <p:nvPicPr>
          <p:cNvPr id="35" name="그림 5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2589" flipH="1">
            <a:off x="10935751" y="1911400"/>
            <a:ext cx="587330" cy="1240734"/>
          </a:xfrm>
          <a:prstGeom prst="rect">
            <a:avLst/>
          </a:prstGeom>
        </p:spPr>
      </p:pic>
      <p:sp>
        <p:nvSpPr>
          <p:cNvPr id="36" name="직사각형 58"/>
          <p:cNvSpPr/>
          <p:nvPr userDrawn="1"/>
        </p:nvSpPr>
        <p:spPr>
          <a:xfrm>
            <a:off x="2197292" y="1405871"/>
            <a:ext cx="7797416" cy="4046258"/>
          </a:xfrm>
          <a:prstGeom prst="rect">
            <a:avLst/>
          </a:prstGeom>
          <a:solidFill>
            <a:srgbClr val="1B31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37" name="그림 5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1"/>
          <a:stretch>
            <a:fillRect/>
          </a:stretch>
        </p:blipFill>
        <p:spPr>
          <a:xfrm rot="16200000" flipH="1">
            <a:off x="8687479" y="-426083"/>
            <a:ext cx="388568" cy="1240734"/>
          </a:xfrm>
          <a:prstGeom prst="rect">
            <a:avLst/>
          </a:prstGeom>
        </p:spPr>
      </p:pic>
      <p:pic>
        <p:nvPicPr>
          <p:cNvPr id="38" name="그림 6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686">
            <a:off x="369124" y="3925172"/>
            <a:ext cx="624463" cy="1579523"/>
          </a:xfrm>
          <a:prstGeom prst="rect">
            <a:avLst/>
          </a:prstGeom>
        </p:spPr>
      </p:pic>
      <p:pic>
        <p:nvPicPr>
          <p:cNvPr id="39" name="그림 6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293">
            <a:off x="9207078" y="6284906"/>
            <a:ext cx="298112" cy="125207"/>
          </a:xfrm>
          <a:prstGeom prst="rect">
            <a:avLst/>
          </a:prstGeom>
        </p:spPr>
      </p:pic>
      <p:sp>
        <p:nvSpPr>
          <p:cNvPr id="40" name="직사각형 62"/>
          <p:cNvSpPr/>
          <p:nvPr userDrawn="1"/>
        </p:nvSpPr>
        <p:spPr>
          <a:xfrm>
            <a:off x="2332359" y="1531800"/>
            <a:ext cx="7527282" cy="3794400"/>
          </a:xfrm>
          <a:prstGeom prst="rect">
            <a:avLst/>
          </a:pr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4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80"/>
          <a:stretch>
            <a:fillRect/>
          </a:stretch>
        </p:blipFill>
        <p:spPr>
          <a:xfrm>
            <a:off x="3024730" y="13778"/>
            <a:ext cx="844104" cy="485661"/>
          </a:xfrm>
          <a:prstGeom prst="rect">
            <a:avLst/>
          </a:prstGeom>
        </p:spPr>
      </p:pic>
      <p:pic>
        <p:nvPicPr>
          <p:cNvPr id="8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41193" flipH="1">
            <a:off x="5751931" y="-177997"/>
            <a:ext cx="485198" cy="1024980"/>
          </a:xfrm>
          <a:prstGeom prst="rect">
            <a:avLst/>
          </a:prstGeom>
        </p:spPr>
      </p:pic>
      <p:pic>
        <p:nvPicPr>
          <p:cNvPr id="9" name="그림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980" y="3837485"/>
            <a:ext cx="710725" cy="1202928"/>
          </a:xfrm>
          <a:prstGeom prst="rect">
            <a:avLst/>
          </a:prstGeom>
        </p:spPr>
      </p:pic>
      <p:pic>
        <p:nvPicPr>
          <p:cNvPr id="10" name="그림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962" flipH="1">
            <a:off x="9432447" y="272751"/>
            <a:ext cx="1502348" cy="1214664"/>
          </a:xfrm>
          <a:prstGeom prst="rect">
            <a:avLst/>
          </a:prstGeom>
        </p:spPr>
      </p:pic>
      <p:pic>
        <p:nvPicPr>
          <p:cNvPr id="11" name="그림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1383" flipH="1">
            <a:off x="7171335" y="5979012"/>
            <a:ext cx="448568" cy="947599"/>
          </a:xfrm>
          <a:prstGeom prst="rect">
            <a:avLst/>
          </a:prstGeom>
        </p:spPr>
      </p:pic>
      <p:pic>
        <p:nvPicPr>
          <p:cNvPr id="12" name="그림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4793" flipH="1">
            <a:off x="231289" y="-49774"/>
            <a:ext cx="658828" cy="1115091"/>
          </a:xfrm>
          <a:prstGeom prst="rect">
            <a:avLst/>
          </a:prstGeom>
        </p:spPr>
      </p:pic>
      <p:pic>
        <p:nvPicPr>
          <p:cNvPr id="13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0686">
            <a:off x="7365898" y="333207"/>
            <a:ext cx="624463" cy="1579523"/>
          </a:xfrm>
          <a:prstGeom prst="rect">
            <a:avLst/>
          </a:prstGeom>
        </p:spPr>
      </p:pic>
      <p:pic>
        <p:nvPicPr>
          <p:cNvPr id="14" name="그림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5081">
            <a:off x="850184" y="6360807"/>
            <a:ext cx="395589" cy="571147"/>
          </a:xfrm>
          <a:prstGeom prst="rect">
            <a:avLst/>
          </a:prstGeom>
        </p:spPr>
      </p:pic>
      <p:pic>
        <p:nvPicPr>
          <p:cNvPr id="15" name="그림 13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8"/>
          <a:stretch>
            <a:fillRect/>
          </a:stretch>
        </p:blipFill>
        <p:spPr>
          <a:xfrm flipH="1">
            <a:off x="-1" y="3230590"/>
            <a:ext cx="753179" cy="1181570"/>
          </a:xfrm>
          <a:prstGeom prst="rect">
            <a:avLst/>
          </a:prstGeom>
        </p:spPr>
      </p:pic>
      <p:pic>
        <p:nvPicPr>
          <p:cNvPr id="16" name="그림 14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804" y="761786"/>
            <a:ext cx="298112" cy="125207"/>
          </a:xfrm>
          <a:prstGeom prst="rect">
            <a:avLst/>
          </a:prstGeom>
        </p:spPr>
      </p:pic>
      <p:pic>
        <p:nvPicPr>
          <p:cNvPr id="17" name="그림 1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4122">
            <a:off x="4345653" y="10040"/>
            <a:ext cx="376917" cy="465256"/>
          </a:xfrm>
          <a:prstGeom prst="rect">
            <a:avLst/>
          </a:prstGeom>
        </p:spPr>
      </p:pic>
      <p:pic>
        <p:nvPicPr>
          <p:cNvPr id="18" name="그림 1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39" y="512726"/>
            <a:ext cx="336249" cy="462021"/>
          </a:xfrm>
          <a:prstGeom prst="rect">
            <a:avLst/>
          </a:prstGeom>
        </p:spPr>
      </p:pic>
      <p:pic>
        <p:nvPicPr>
          <p:cNvPr id="19" name="그림 1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40" y="314087"/>
            <a:ext cx="1440785" cy="1073298"/>
          </a:xfrm>
          <a:prstGeom prst="rect">
            <a:avLst/>
          </a:prstGeom>
        </p:spPr>
      </p:pic>
      <p:pic>
        <p:nvPicPr>
          <p:cNvPr id="20" name="그림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3673" y="1894864"/>
            <a:ext cx="1502348" cy="1214664"/>
          </a:xfrm>
          <a:prstGeom prst="rect">
            <a:avLst/>
          </a:prstGeom>
        </p:spPr>
      </p:pic>
      <p:pic>
        <p:nvPicPr>
          <p:cNvPr id="21" name="그림 19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0"/>
          <a:stretch>
            <a:fillRect/>
          </a:stretch>
        </p:blipFill>
        <p:spPr>
          <a:xfrm>
            <a:off x="0" y="1868082"/>
            <a:ext cx="1002235" cy="886027"/>
          </a:xfrm>
          <a:prstGeom prst="rect">
            <a:avLst/>
          </a:prstGeom>
        </p:spPr>
      </p:pic>
      <p:pic>
        <p:nvPicPr>
          <p:cNvPr id="22" name="그림 20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29"/>
          <a:stretch>
            <a:fillRect/>
          </a:stretch>
        </p:blipFill>
        <p:spPr>
          <a:xfrm>
            <a:off x="1495968" y="6203183"/>
            <a:ext cx="1281342" cy="654818"/>
          </a:xfrm>
          <a:prstGeom prst="rect">
            <a:avLst/>
          </a:prstGeom>
        </p:spPr>
      </p:pic>
      <p:pic>
        <p:nvPicPr>
          <p:cNvPr id="23" name="그림 21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0"/>
          <a:stretch>
            <a:fillRect/>
          </a:stretch>
        </p:blipFill>
        <p:spPr>
          <a:xfrm>
            <a:off x="11375845" y="5054356"/>
            <a:ext cx="816156" cy="109484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0"/>
          <a:stretch>
            <a:fillRect/>
          </a:stretch>
        </p:blipFill>
        <p:spPr>
          <a:xfrm>
            <a:off x="8353518" y="6249561"/>
            <a:ext cx="458363" cy="608439"/>
          </a:xfrm>
          <a:prstGeom prst="rect">
            <a:avLst/>
          </a:prstGeom>
        </p:spPr>
      </p:pic>
      <p:pic>
        <p:nvPicPr>
          <p:cNvPr id="25" name="그림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80"/>
          <a:stretch>
            <a:fillRect/>
          </a:stretch>
        </p:blipFill>
        <p:spPr>
          <a:xfrm>
            <a:off x="7758956" y="6372339"/>
            <a:ext cx="844104" cy="485661"/>
          </a:xfrm>
          <a:prstGeom prst="rect">
            <a:avLst/>
          </a:prstGeom>
        </p:spPr>
      </p:pic>
      <p:pic>
        <p:nvPicPr>
          <p:cNvPr id="26" name="그림 26"/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28"/>
          <a:stretch>
            <a:fillRect/>
          </a:stretch>
        </p:blipFill>
        <p:spPr>
          <a:xfrm>
            <a:off x="4848135" y="6196337"/>
            <a:ext cx="1293957" cy="661663"/>
          </a:xfrm>
          <a:prstGeom prst="rect">
            <a:avLst/>
          </a:prstGeom>
        </p:spPr>
      </p:pic>
      <p:pic>
        <p:nvPicPr>
          <p:cNvPr id="27" name="그림 2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1974" flipH="1">
            <a:off x="145792" y="6399841"/>
            <a:ext cx="376917" cy="465256"/>
          </a:xfrm>
          <a:prstGeom prst="rect">
            <a:avLst/>
          </a:prstGeom>
        </p:spPr>
      </p:pic>
      <p:pic>
        <p:nvPicPr>
          <p:cNvPr id="28" name="그림 2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9141">
            <a:off x="93910" y="1290539"/>
            <a:ext cx="336249" cy="462021"/>
          </a:xfrm>
          <a:prstGeom prst="rect">
            <a:avLst/>
          </a:prstGeom>
        </p:spPr>
      </p:pic>
      <p:pic>
        <p:nvPicPr>
          <p:cNvPr id="29" name="그림 30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4"/>
          <a:stretch>
            <a:fillRect/>
          </a:stretch>
        </p:blipFill>
        <p:spPr>
          <a:xfrm rot="5400000">
            <a:off x="1863528" y="-652082"/>
            <a:ext cx="275360" cy="1579523"/>
          </a:xfrm>
          <a:prstGeom prst="rect">
            <a:avLst/>
          </a:prstGeom>
        </p:spPr>
      </p:pic>
      <p:pic>
        <p:nvPicPr>
          <p:cNvPr id="30" name="그림 3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50116"/>
          <a:stretch>
            <a:fillRect/>
          </a:stretch>
        </p:blipFill>
        <p:spPr>
          <a:xfrm flipH="1">
            <a:off x="10925572" y="0"/>
            <a:ext cx="1266428" cy="535402"/>
          </a:xfrm>
          <a:prstGeom prst="rect">
            <a:avLst/>
          </a:prstGeom>
        </p:spPr>
      </p:pic>
      <p:pic>
        <p:nvPicPr>
          <p:cNvPr id="31" name="그림 32"/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2" b="7983"/>
          <a:stretch>
            <a:fillRect/>
          </a:stretch>
        </p:blipFill>
        <p:spPr>
          <a:xfrm flipH="1">
            <a:off x="11448980" y="5981700"/>
            <a:ext cx="743019" cy="876300"/>
          </a:xfrm>
          <a:prstGeom prst="rect">
            <a:avLst/>
          </a:prstGeom>
        </p:spPr>
      </p:pic>
      <p:pic>
        <p:nvPicPr>
          <p:cNvPr id="32" name="그림 33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0"/>
          <a:stretch>
            <a:fillRect/>
          </a:stretch>
        </p:blipFill>
        <p:spPr>
          <a:xfrm flipH="1">
            <a:off x="11311004" y="2625578"/>
            <a:ext cx="880996" cy="886027"/>
          </a:xfrm>
          <a:prstGeom prst="rect">
            <a:avLst/>
          </a:prstGeom>
        </p:spPr>
      </p:pic>
      <p:pic>
        <p:nvPicPr>
          <p:cNvPr id="33" name="그림 3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8692" flipH="1">
            <a:off x="11758502" y="1230157"/>
            <a:ext cx="393141" cy="567613"/>
          </a:xfrm>
          <a:prstGeom prst="rect">
            <a:avLst/>
          </a:prstGeom>
        </p:spPr>
      </p:pic>
      <p:pic>
        <p:nvPicPr>
          <p:cNvPr id="34" name="그림 35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8"/>
          <a:stretch>
            <a:fillRect/>
          </a:stretch>
        </p:blipFill>
        <p:spPr>
          <a:xfrm rot="5400000" flipH="1">
            <a:off x="11541363" y="1764193"/>
            <a:ext cx="587330" cy="713943"/>
          </a:xfrm>
          <a:prstGeom prst="rect">
            <a:avLst/>
          </a:prstGeom>
        </p:spPr>
      </p:pic>
      <p:pic>
        <p:nvPicPr>
          <p:cNvPr id="35" name="그림 36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1"/>
          <a:stretch>
            <a:fillRect/>
          </a:stretch>
        </p:blipFill>
        <p:spPr>
          <a:xfrm rot="16200000" flipH="1">
            <a:off x="8687479" y="-426083"/>
            <a:ext cx="388568" cy="1240734"/>
          </a:xfrm>
          <a:prstGeom prst="rect">
            <a:avLst/>
          </a:prstGeom>
        </p:spPr>
      </p:pic>
      <p:pic>
        <p:nvPicPr>
          <p:cNvPr id="36" name="그림 37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0"/>
          <a:stretch>
            <a:fillRect/>
          </a:stretch>
        </p:blipFill>
        <p:spPr>
          <a:xfrm>
            <a:off x="0" y="4657064"/>
            <a:ext cx="428941" cy="1579523"/>
          </a:xfrm>
          <a:prstGeom prst="rect">
            <a:avLst/>
          </a:prstGeom>
        </p:spPr>
      </p:pic>
      <p:pic>
        <p:nvPicPr>
          <p:cNvPr id="37" name="그림 3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293">
            <a:off x="9207078" y="6664275"/>
            <a:ext cx="298112" cy="125207"/>
          </a:xfrm>
          <a:prstGeom prst="rect">
            <a:avLst/>
          </a:prstGeom>
        </p:spPr>
      </p:pic>
      <p:pic>
        <p:nvPicPr>
          <p:cNvPr id="38" name="그림 40"/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28"/>
          <a:stretch>
            <a:fillRect/>
          </a:stretch>
        </p:blipFill>
        <p:spPr>
          <a:xfrm flipV="1">
            <a:off x="6784278" y="-16745"/>
            <a:ext cx="1293957" cy="661663"/>
          </a:xfrm>
          <a:prstGeom prst="rect">
            <a:avLst/>
          </a:prstGeom>
        </p:spPr>
      </p:pic>
      <p:pic>
        <p:nvPicPr>
          <p:cNvPr id="39" name="그림 42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9141">
            <a:off x="2809627" y="6513725"/>
            <a:ext cx="250126" cy="343684"/>
          </a:xfrm>
          <a:prstGeom prst="rect">
            <a:avLst/>
          </a:prstGeom>
        </p:spPr>
      </p:pic>
      <p:sp>
        <p:nvSpPr>
          <p:cNvPr id="40" name="직사각형 39"/>
          <p:cNvSpPr/>
          <p:nvPr userDrawn="1"/>
        </p:nvSpPr>
        <p:spPr>
          <a:xfrm>
            <a:off x="169726" y="275360"/>
            <a:ext cx="11852548" cy="630728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626B5-712A-449F-96BD-4436D1B02B94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6BAF5-3ECF-4503-9BE7-AE06354CA7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jq-216/machine-learning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4237891" y="1741641"/>
            <a:ext cx="371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FRESH TEMPLATE</a:t>
            </a:r>
            <a:endParaRPr lang="zh-CN" altLang="en-US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200180" y="4488993"/>
            <a:ext cx="579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CS1804 </a:t>
            </a:r>
            <a:r>
              <a:rPr lang="zh-CN" altLang="en-US" sz="12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黄俊淇</a:t>
            </a:r>
            <a:endParaRPr lang="en-US" altLang="zh-CN" sz="12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7327EC-F002-624D-B117-0677D1F3B3AE}"/>
              </a:ext>
            </a:extLst>
          </p:cNvPr>
          <p:cNvSpPr txBox="1"/>
          <p:nvPr/>
        </p:nvSpPr>
        <p:spPr>
          <a:xfrm>
            <a:off x="3310759" y="2699818"/>
            <a:ext cx="6589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solidFill>
                  <a:schemeClr val="bg1"/>
                </a:solidFill>
              </a:rPr>
              <a:t>课程</a:t>
            </a:r>
            <a:r>
              <a:rPr kumimoji="1" lang="en-US" altLang="zh-CN" sz="7200" dirty="0">
                <a:solidFill>
                  <a:schemeClr val="bg1"/>
                </a:solidFill>
              </a:rPr>
              <a:t>Project</a:t>
            </a:r>
            <a:endParaRPr kumimoji="1" lang="zh-CN" alt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25635" y="3617038"/>
            <a:ext cx="3740730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—  Life was like a box of chocolates, you never know what you’re go to get.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952E5A-3B80-834A-B6D4-76C843E02888}"/>
              </a:ext>
            </a:extLst>
          </p:cNvPr>
          <p:cNvSpPr txBox="1"/>
          <p:nvPr/>
        </p:nvSpPr>
        <p:spPr>
          <a:xfrm>
            <a:off x="4225635" y="2693708"/>
            <a:ext cx="4918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</a:rPr>
              <a:t>Fr</a:t>
            </a:r>
            <a:r>
              <a:rPr kumimoji="1" lang="zh-CN" altLang="en-US" sz="5400" dirty="0">
                <a:solidFill>
                  <a:schemeClr val="bg1"/>
                </a:solidFill>
              </a:rPr>
              <a:t>库与代码介绍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3B0192A5-64DC-9D40-8870-178A31C94509}"/>
              </a:ext>
            </a:extLst>
          </p:cNvPr>
          <p:cNvSpPr txBox="1"/>
          <p:nvPr/>
        </p:nvSpPr>
        <p:spPr>
          <a:xfrm>
            <a:off x="4298072" y="540536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/>
              <a:t>face_reconition</a:t>
            </a:r>
            <a:r>
              <a:rPr kumimoji="1" lang="zh-CN" altLang="en-US" sz="2800" dirty="0"/>
              <a:t>开源库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7CA401-69DC-B548-A427-180E345211CB}"/>
              </a:ext>
            </a:extLst>
          </p:cNvPr>
          <p:cNvSpPr txBox="1"/>
          <p:nvPr/>
        </p:nvSpPr>
        <p:spPr>
          <a:xfrm>
            <a:off x="1587062" y="1713186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之前都是学习的过程，真正要实现不需要那么麻烦。</a:t>
            </a:r>
            <a:endParaRPr kumimoji="1" lang="en-US" altLang="zh-CN" dirty="0"/>
          </a:p>
          <a:p>
            <a:r>
              <a:rPr kumimoji="1" lang="zh-CN" altLang="en-US" dirty="0"/>
              <a:t>我们只需要这样一个库：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1366C7B-8ECA-C54A-ABE8-02D4423BD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22" y="2550510"/>
            <a:ext cx="5270500" cy="5588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246406-DF51-1742-BBD4-4043C29E4977}"/>
              </a:ext>
            </a:extLst>
          </p:cNvPr>
          <p:cNvSpPr txBox="1"/>
          <p:nvPr/>
        </p:nvSpPr>
        <p:spPr>
          <a:xfrm>
            <a:off x="1662822" y="3428999"/>
            <a:ext cx="5418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不出意外的话，前面有同学已经介绍了，这里只需要知道，给一张图片，可以返回一个编码向量，将这个向量加入到</a:t>
            </a:r>
            <a:r>
              <a:rPr kumimoji="1" lang="en-US" altLang="zh-CN" dirty="0"/>
              <a:t>x</a:t>
            </a:r>
            <a:r>
              <a:rPr kumimoji="1" lang="zh-CN" altLang="en-US" dirty="0"/>
              <a:t>中就行了。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A86C607-BD58-3443-BA57-C28BD7297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22" y="4672018"/>
            <a:ext cx="6883400" cy="78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247EBF09-E8A1-6D47-A7EC-A357AEB4C865}"/>
              </a:ext>
            </a:extLst>
          </p:cNvPr>
          <p:cNvSpPr txBox="1"/>
          <p:nvPr/>
        </p:nvSpPr>
        <p:spPr>
          <a:xfrm>
            <a:off x="5285521" y="5150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建立模型</a:t>
            </a:r>
          </a:p>
        </p:txBody>
      </p:sp>
      <p:pic>
        <p:nvPicPr>
          <p:cNvPr id="21" name="图片 20" descr="手机屏幕截图&#10;&#10;描述已自动生成">
            <a:extLst>
              <a:ext uri="{FF2B5EF4-FFF2-40B4-BE49-F238E27FC236}">
                <a16:creationId xmlns:a16="http://schemas.microsoft.com/office/drawing/2014/main" id="{13CDE4D5-459B-0845-B14C-67A6D5ECE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86" y="4415815"/>
            <a:ext cx="5775254" cy="14290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952BD6F-83C3-424F-9594-FACF7D28E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86" y="2904452"/>
            <a:ext cx="3162300" cy="2921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678E39A-DA61-3143-961F-F8C62530C380}"/>
              </a:ext>
            </a:extLst>
          </p:cNvPr>
          <p:cNvSpPr txBox="1"/>
          <p:nvPr/>
        </p:nvSpPr>
        <p:spPr>
          <a:xfrm>
            <a:off x="1713186" y="1744717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knn</a:t>
            </a:r>
            <a:r>
              <a:rPr kumimoji="1" lang="zh-CN" altLang="en-US" dirty="0"/>
              <a:t>实现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EFE2E4-F651-704C-91A1-BAA2CF4483FD}"/>
              </a:ext>
            </a:extLst>
          </p:cNvPr>
          <p:cNvSpPr txBox="1"/>
          <p:nvPr/>
        </p:nvSpPr>
        <p:spPr>
          <a:xfrm>
            <a:off x="1198178" y="2345581"/>
            <a:ext cx="901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 具体实现也可以不用管，</a:t>
            </a:r>
            <a:r>
              <a:rPr kumimoji="1" lang="en-US" altLang="zh-CN" dirty="0" err="1"/>
              <a:t>sklearn</a:t>
            </a:r>
            <a:r>
              <a:rPr kumimoji="1" lang="zh-CN" altLang="en-US" dirty="0"/>
              <a:t>这个库里已经有了</a:t>
            </a:r>
            <a:r>
              <a:rPr kumimoji="1" lang="en-US" altLang="zh-CN" dirty="0" err="1"/>
              <a:t>knn</a:t>
            </a:r>
            <a:r>
              <a:rPr kumimoji="1" lang="zh-CN" altLang="en-US" dirty="0"/>
              <a:t>，用就行了。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4F7C670-ACCD-C74E-9A8C-86FF1F017511}"/>
              </a:ext>
            </a:extLst>
          </p:cNvPr>
          <p:cNvSpPr txBox="1"/>
          <p:nvPr/>
        </p:nvSpPr>
        <p:spPr>
          <a:xfrm>
            <a:off x="1713186" y="3957000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、创建并训练分类器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29D5A43C-676E-AD4C-9711-FCD7CA74056F}"/>
              </a:ext>
            </a:extLst>
          </p:cNvPr>
          <p:cNvSpPr txBox="1"/>
          <p:nvPr/>
        </p:nvSpPr>
        <p:spPr>
          <a:xfrm>
            <a:off x="5263079" y="55705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使用模型</a:t>
            </a:r>
          </a:p>
        </p:txBody>
      </p:sp>
      <p:pic>
        <p:nvPicPr>
          <p:cNvPr id="20" name="图片 19" descr="手机屏幕截图&#10;&#10;描述已自动生成">
            <a:extLst>
              <a:ext uri="{FF2B5EF4-FFF2-40B4-BE49-F238E27FC236}">
                <a16:creationId xmlns:a16="http://schemas.microsoft.com/office/drawing/2014/main" id="{22CD4925-0148-A54E-BA82-4358644C6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727200"/>
            <a:ext cx="8724900" cy="34036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582933B-847D-354A-AD8D-74B9C0631EF3}"/>
              </a:ext>
            </a:extLst>
          </p:cNvPr>
          <p:cNvSpPr txBox="1"/>
          <p:nvPr/>
        </p:nvSpPr>
        <p:spPr>
          <a:xfrm>
            <a:off x="1733550" y="138440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、代码实现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9890A4-1F42-8844-9888-D3190C16449E}"/>
              </a:ext>
            </a:extLst>
          </p:cNvPr>
          <p:cNvSpPr txBox="1"/>
          <p:nvPr/>
        </p:nvSpPr>
        <p:spPr>
          <a:xfrm>
            <a:off x="1891862" y="527619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、完整代码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230756-323C-B04A-A9DE-EAA15595C497}"/>
              </a:ext>
            </a:extLst>
          </p:cNvPr>
          <p:cNvSpPr txBox="1"/>
          <p:nvPr/>
        </p:nvSpPr>
        <p:spPr>
          <a:xfrm>
            <a:off x="1891862" y="5777730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完整代码，可以去我的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上看。</a:t>
            </a:r>
            <a:endParaRPr kumimoji="1" lang="en-US" altLang="zh-CN" dirty="0"/>
          </a:p>
          <a:p>
            <a:r>
              <a:rPr lang="en" altLang="zh-CN" dirty="0">
                <a:hlinkClick r:id="rId3"/>
              </a:rPr>
              <a:t>https://github.com/hjq-216/machine-learning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18103B-03FC-9A40-8FFC-FD9544F468D4}"/>
              </a:ext>
            </a:extLst>
          </p:cNvPr>
          <p:cNvSpPr txBox="1"/>
          <p:nvPr/>
        </p:nvSpPr>
        <p:spPr>
          <a:xfrm>
            <a:off x="6337738" y="52889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、效果展示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37891" y="1741641"/>
            <a:ext cx="371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FRESH TEMPLATE</a:t>
            </a:r>
            <a:endParaRPr lang="zh-CN" altLang="en-US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2827" y="2515153"/>
            <a:ext cx="6466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方正楷体_GBK" panose="02000000000000000000" pitchFamily="2" charset="-122"/>
                <a:ea typeface="方正楷体_GBK" panose="02000000000000000000" pitchFamily="2" charset="-122"/>
              </a:rPr>
              <a:t>感谢观看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0180" y="4488993"/>
            <a:ext cx="57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I don’t know if we each have a destiny, or if we’re all just floating around accidental—like on a breeze.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07197" y="1391919"/>
            <a:ext cx="3125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1B314A"/>
                </a:solidFill>
                <a:latin typeface="方正楷体_GBK" panose="02000000000000000000" pitchFamily="2" charset="-122"/>
                <a:ea typeface="方正楷体_GBK" panose="02000000000000000000" pitchFamily="2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15930" y="1056271"/>
            <a:ext cx="29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1B314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CONTENT</a:t>
            </a:r>
            <a:endParaRPr lang="zh-CN" altLang="en-US" dirty="0">
              <a:solidFill>
                <a:srgbClr val="1B314A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645348" y="3052817"/>
            <a:ext cx="643774" cy="643774"/>
          </a:xfrm>
          <a:prstGeom prst="ellipse">
            <a:avLst/>
          </a:prstGeom>
          <a:solidFill>
            <a:srgbClr val="1B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868153" y="3052817"/>
            <a:ext cx="643774" cy="643774"/>
          </a:xfrm>
          <a:prstGeom prst="ellipse">
            <a:avLst/>
          </a:prstGeom>
          <a:solidFill>
            <a:srgbClr val="1B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02</a:t>
            </a:r>
            <a:endParaRPr lang="zh-CN" altLang="en-US" sz="12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45348" y="4194562"/>
            <a:ext cx="643774" cy="643774"/>
          </a:xfrm>
          <a:prstGeom prst="ellipse">
            <a:avLst/>
          </a:prstGeom>
          <a:solidFill>
            <a:srgbClr val="1B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03</a:t>
            </a:r>
            <a:endParaRPr lang="zh-CN" altLang="en-US" sz="12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868153" y="4194562"/>
            <a:ext cx="643774" cy="643774"/>
          </a:xfrm>
          <a:prstGeom prst="ellipse">
            <a:avLst/>
          </a:prstGeom>
          <a:solidFill>
            <a:srgbClr val="1B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04</a:t>
            </a:r>
            <a:endParaRPr lang="zh-CN" altLang="en-US" sz="12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82D8E0-8002-0248-8B6B-83FD41F98A01}"/>
              </a:ext>
            </a:extLst>
          </p:cNvPr>
          <p:cNvSpPr txBox="1"/>
          <p:nvPr/>
        </p:nvSpPr>
        <p:spPr>
          <a:xfrm>
            <a:off x="8140429" y="3069600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HOG</a:t>
            </a:r>
            <a:r>
              <a:rPr kumimoji="1" lang="zh-CN" altLang="en-US" sz="2800" dirty="0"/>
              <a:t>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5FEE2C-D6D8-5D4B-835D-A60F23FB9BF1}"/>
              </a:ext>
            </a:extLst>
          </p:cNvPr>
          <p:cNvSpPr txBox="1"/>
          <p:nvPr/>
        </p:nvSpPr>
        <p:spPr>
          <a:xfrm>
            <a:off x="2743200" y="41945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特征提取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6AA938-E6A3-CF42-9C15-E6E519912051}"/>
              </a:ext>
            </a:extLst>
          </p:cNvPr>
          <p:cNvSpPr txBox="1"/>
          <p:nvPr/>
        </p:nvSpPr>
        <p:spPr>
          <a:xfrm>
            <a:off x="8140429" y="4194562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Fr</a:t>
            </a:r>
            <a:r>
              <a:rPr kumimoji="1" lang="zh-CN" altLang="en-US" sz="2800" dirty="0"/>
              <a:t>库与代码介绍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68C00B-18B3-EA48-948E-DF20605BA5F6}"/>
              </a:ext>
            </a:extLst>
          </p:cNvPr>
          <p:cNvSpPr txBox="1"/>
          <p:nvPr/>
        </p:nvSpPr>
        <p:spPr>
          <a:xfrm>
            <a:off x="2743200" y="30696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人脸识别的步骤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7" grpId="0" animBg="1"/>
      <p:bldP spid="10" grpId="0" animBg="1"/>
      <p:bldP spid="13" grpId="0" animBg="1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25635" y="3617038"/>
            <a:ext cx="3740730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—  Life was like a box of chocolates, you never know what you’re go to get.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15BE92-E4C8-844D-8FC9-E360BC78F2C9}"/>
              </a:ext>
            </a:extLst>
          </p:cNvPr>
          <p:cNvSpPr txBox="1"/>
          <p:nvPr/>
        </p:nvSpPr>
        <p:spPr>
          <a:xfrm>
            <a:off x="3105807" y="2416709"/>
            <a:ext cx="598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solidFill>
                  <a:schemeClr val="bg1"/>
                </a:solidFill>
              </a:rPr>
              <a:t>人脸识别步骤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915888" y="2084177"/>
            <a:ext cx="227576" cy="227574"/>
          </a:xfrm>
          <a:prstGeom prst="ellipse">
            <a:avLst/>
          </a:prstGeom>
          <a:solidFill>
            <a:srgbClr val="1B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14A"/>
              </a:solidFill>
              <a:latin typeface="方正楷体_GBK" panose="02000000000000000000" pitchFamily="2" charset="-122"/>
              <a:ea typeface="方正楷体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915888" y="2960004"/>
            <a:ext cx="227576" cy="227574"/>
          </a:xfrm>
          <a:prstGeom prst="ellipse">
            <a:avLst/>
          </a:prstGeom>
          <a:solidFill>
            <a:srgbClr val="1B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14A"/>
              </a:solidFill>
              <a:latin typeface="方正楷体_GBK" panose="02000000000000000000" pitchFamily="2" charset="-122"/>
              <a:ea typeface="方正楷体_GBK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915888" y="3822977"/>
            <a:ext cx="227576" cy="227574"/>
          </a:xfrm>
          <a:prstGeom prst="ellipse">
            <a:avLst/>
          </a:prstGeom>
          <a:solidFill>
            <a:srgbClr val="1B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314A"/>
              </a:solidFill>
              <a:latin typeface="方正楷体_GBK" panose="02000000000000000000" pitchFamily="2" charset="-122"/>
              <a:ea typeface="方正楷体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15888" y="4707312"/>
            <a:ext cx="227576" cy="227574"/>
          </a:xfrm>
          <a:prstGeom prst="ellipse">
            <a:avLst/>
          </a:prstGeom>
          <a:solidFill>
            <a:srgbClr val="1B3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314A"/>
              </a:solidFill>
              <a:latin typeface="方正楷体_GBK" panose="02000000000000000000" pitchFamily="2" charset="-122"/>
              <a:ea typeface="方正楷体_GBK" panose="020000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300DEB-1E9D-2B47-B2F9-3C959D015C04}"/>
              </a:ext>
            </a:extLst>
          </p:cNvPr>
          <p:cNvSpPr txBox="1"/>
          <p:nvPr/>
        </p:nvSpPr>
        <p:spPr>
          <a:xfrm>
            <a:off x="4593021" y="493986"/>
            <a:ext cx="34158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人脸识别步骤</a:t>
            </a:r>
          </a:p>
          <a:p>
            <a:endParaRPr kumimoji="1" lang="zh-CN" altLang="en-US" dirty="0"/>
          </a:p>
        </p:txBody>
      </p:sp>
      <p:pic>
        <p:nvPicPr>
          <p:cNvPr id="36" name="图片 35" descr="手机屏幕截图&#10;&#10;描述已自动生成">
            <a:extLst>
              <a:ext uri="{FF2B5EF4-FFF2-40B4-BE49-F238E27FC236}">
                <a16:creationId xmlns:a16="http://schemas.microsoft.com/office/drawing/2014/main" id="{D4F7EAB2-3185-6B40-9A8A-77C468BF0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" y="2380257"/>
            <a:ext cx="5817589" cy="1114339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9BAE9AF-30F8-8A40-AFE0-E0F5B7844083}"/>
              </a:ext>
            </a:extLst>
          </p:cNvPr>
          <p:cNvSpPr txBox="1"/>
          <p:nvPr/>
        </p:nvSpPr>
        <p:spPr>
          <a:xfrm>
            <a:off x="6998106" y="19963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在图中找出人脸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7D167CA-47FA-1941-9634-6BA87A4B4BAD}"/>
              </a:ext>
            </a:extLst>
          </p:cNvPr>
          <p:cNvSpPr txBox="1"/>
          <p:nvPr/>
        </p:nvSpPr>
        <p:spPr>
          <a:xfrm>
            <a:off x="6998106" y="2846870"/>
            <a:ext cx="514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对一张脸进行变换，让计算机知道这是同一张脸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B84D029-0B44-394B-AABF-77DBEEA23A53}"/>
              </a:ext>
            </a:extLst>
          </p:cNvPr>
          <p:cNvSpPr txBox="1"/>
          <p:nvPr/>
        </p:nvSpPr>
        <p:spPr>
          <a:xfrm>
            <a:off x="6998106" y="37545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提取脸部特征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84302D8-E141-E742-955E-B35DE560177A}"/>
              </a:ext>
            </a:extLst>
          </p:cNvPr>
          <p:cNvSpPr txBox="1"/>
          <p:nvPr/>
        </p:nvSpPr>
        <p:spPr>
          <a:xfrm>
            <a:off x="6998106" y="466219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与库里的人脸进行匹配，并输出名字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4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25635" y="3617038"/>
            <a:ext cx="3740730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—  Life was like a box of chocolates, you never know what you’re go to get.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ED6763-660E-8A44-8C58-AA0B196F8EAF}"/>
              </a:ext>
            </a:extLst>
          </p:cNvPr>
          <p:cNvSpPr txBox="1"/>
          <p:nvPr/>
        </p:nvSpPr>
        <p:spPr>
          <a:xfrm>
            <a:off x="4618672" y="2693708"/>
            <a:ext cx="2350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</a:rPr>
              <a:t>HOG</a:t>
            </a:r>
            <a:r>
              <a:rPr kumimoji="1" lang="zh-CN" altLang="en-US" sz="5400" dirty="0">
                <a:solidFill>
                  <a:schemeClr val="bg1"/>
                </a:solidFill>
              </a:rPr>
              <a:t>图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563551C-68E1-5E4F-BF40-FE92F340ED4E}"/>
              </a:ext>
            </a:extLst>
          </p:cNvPr>
          <p:cNvSpPr txBox="1"/>
          <p:nvPr/>
        </p:nvSpPr>
        <p:spPr>
          <a:xfrm>
            <a:off x="5285521" y="632723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HOG</a:t>
            </a:r>
            <a:r>
              <a:rPr kumimoji="1" lang="zh-CN" altLang="en-US" sz="2800" dirty="0"/>
              <a:t>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930DBB-9168-C14C-A76E-2B5ED09357EA}"/>
              </a:ext>
            </a:extLst>
          </p:cNvPr>
          <p:cNvSpPr txBox="1"/>
          <p:nvPr/>
        </p:nvSpPr>
        <p:spPr>
          <a:xfrm>
            <a:off x="1629103" y="2417379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、为什么要用</a:t>
            </a:r>
            <a:r>
              <a:rPr kumimoji="1" lang="en-US" altLang="zh-CN" dirty="0"/>
              <a:t>HOG</a:t>
            </a:r>
            <a:r>
              <a:rPr kumimoji="1" lang="zh-CN" altLang="en-US" dirty="0"/>
              <a:t>图？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850480-F366-4741-B501-319D63DBCC85}"/>
              </a:ext>
            </a:extLst>
          </p:cNvPr>
          <p:cNvSpPr txBox="1"/>
          <p:nvPr/>
        </p:nvSpPr>
        <p:spPr>
          <a:xfrm>
            <a:off x="7062952" y="2417379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HOG</a:t>
            </a:r>
            <a:r>
              <a:rPr kumimoji="1" lang="zh-CN" altLang="en-US" dirty="0"/>
              <a:t>的效果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AFB960-4AE1-EB47-8821-0E16316C6DF1}"/>
              </a:ext>
            </a:extLst>
          </p:cNvPr>
          <p:cNvSpPr txBox="1"/>
          <p:nvPr/>
        </p:nvSpPr>
        <p:spPr>
          <a:xfrm>
            <a:off x="1629103" y="3195538"/>
            <a:ext cx="2643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因为直接分析像素，同一个人的照片，亮度不同在计算机的眼里就是两张图。但是同一个人在某个点，明暗变化是相同的。</a:t>
            </a:r>
            <a:endParaRPr kumimoji="1" lang="en-US" altLang="zh-CN" dirty="0"/>
          </a:p>
          <a:p>
            <a:r>
              <a:rPr kumimoji="1" lang="zh-CN" altLang="en-US" dirty="0"/>
              <a:t>       对于每个像素点，我们都可以画出像素由明变暗变化最快的方向。</a:t>
            </a:r>
            <a:endParaRPr kumimoji="1" lang="en-US" altLang="zh-CN" dirty="0"/>
          </a:p>
        </p:txBody>
      </p:sp>
      <p:pic>
        <p:nvPicPr>
          <p:cNvPr id="19" name="图片 18" descr="图片包含 照片, 站, 女人, 显示器&#10;&#10;描述已自动生成">
            <a:extLst>
              <a:ext uri="{FF2B5EF4-FFF2-40B4-BE49-F238E27FC236}">
                <a16:creationId xmlns:a16="http://schemas.microsoft.com/office/drawing/2014/main" id="{9522CA32-2561-A14B-B6ED-A89831B8F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4" y="2939157"/>
            <a:ext cx="6196166" cy="3098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00A31F08-43CB-8E44-9AA5-C719C9211D84}"/>
              </a:ext>
            </a:extLst>
          </p:cNvPr>
          <p:cNvSpPr txBox="1"/>
          <p:nvPr/>
        </p:nvSpPr>
        <p:spPr>
          <a:xfrm>
            <a:off x="5158239" y="515008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HOG</a:t>
            </a:r>
            <a:r>
              <a:rPr kumimoji="1" lang="zh-CN" altLang="en-US" sz="2800" dirty="0"/>
              <a:t>图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202B3B8-5EEF-DC47-9353-8368B8034B35}"/>
              </a:ext>
            </a:extLst>
          </p:cNvPr>
          <p:cNvSpPr txBox="1"/>
          <p:nvPr/>
        </p:nvSpPr>
        <p:spPr>
          <a:xfrm>
            <a:off x="6779196" y="1135117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——HOG</a:t>
            </a:r>
            <a:r>
              <a:rPr kumimoji="1" lang="zh-CN" altLang="en-US" dirty="0"/>
              <a:t>的实现</a:t>
            </a:r>
          </a:p>
        </p:txBody>
      </p:sp>
      <p:pic>
        <p:nvPicPr>
          <p:cNvPr id="37" name="图片 36" descr="图片包含 游戏机, 刀&#10;&#10;描述已自动生成">
            <a:extLst>
              <a:ext uri="{FF2B5EF4-FFF2-40B4-BE49-F238E27FC236}">
                <a16:creationId xmlns:a16="http://schemas.microsoft.com/office/drawing/2014/main" id="{F93A917E-0718-F246-94F6-3F176B1BE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4" y="4061592"/>
            <a:ext cx="4495800" cy="647700"/>
          </a:xfrm>
          <a:prstGeom prst="rect">
            <a:avLst/>
          </a:prstGeom>
        </p:spPr>
      </p:pic>
      <p:pic>
        <p:nvPicPr>
          <p:cNvPr id="39" name="图片 38" descr="手机屏幕截图&#10;&#10;描述已自动生成">
            <a:extLst>
              <a:ext uri="{FF2B5EF4-FFF2-40B4-BE49-F238E27FC236}">
                <a16:creationId xmlns:a16="http://schemas.microsoft.com/office/drawing/2014/main" id="{FA8BF13D-4B69-794F-BEE5-E81B8AC24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4" y="2599121"/>
            <a:ext cx="3403600" cy="4826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A9F59E32-920D-4F4D-9173-DE014EBB1627}"/>
              </a:ext>
            </a:extLst>
          </p:cNvPr>
          <p:cNvSpPr txBox="1"/>
          <p:nvPr/>
        </p:nvSpPr>
        <p:spPr>
          <a:xfrm>
            <a:off x="1639614" y="203900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skimage</a:t>
            </a:r>
            <a:r>
              <a:rPr kumimoji="1" lang="zh-CN" altLang="en-US" dirty="0"/>
              <a:t>库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DDA15F-90C5-CF4C-BB32-F1DEA717AD51}"/>
              </a:ext>
            </a:extLst>
          </p:cNvPr>
          <p:cNvSpPr txBox="1"/>
          <p:nvPr/>
        </p:nvSpPr>
        <p:spPr>
          <a:xfrm>
            <a:off x="1639614" y="3429000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、直接使用</a:t>
            </a:r>
            <a:r>
              <a:rPr kumimoji="1" lang="en-US" altLang="zh-CN" dirty="0"/>
              <a:t>hog</a:t>
            </a:r>
            <a:r>
              <a:rPr kumimoji="1" lang="zh-CN" altLang="en-US" dirty="0"/>
              <a:t>函数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A0DB6D-5BB2-5943-86C5-27241D190B94}"/>
              </a:ext>
            </a:extLst>
          </p:cNvPr>
          <p:cNvSpPr txBox="1"/>
          <p:nvPr/>
        </p:nvSpPr>
        <p:spPr>
          <a:xfrm>
            <a:off x="6705600" y="2039007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、怎么找到人脸？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AA1604C-7051-0345-AE0B-70AF825854F1}"/>
              </a:ext>
            </a:extLst>
          </p:cNvPr>
          <p:cNvSpPr txBox="1"/>
          <p:nvPr/>
        </p:nvSpPr>
        <p:spPr>
          <a:xfrm>
            <a:off x="6863256" y="2628745"/>
            <a:ext cx="35314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我们只需要找到我们的图片中最像已知</a:t>
            </a:r>
            <a:r>
              <a:rPr kumimoji="1" lang="en-US" altLang="zh-CN" dirty="0"/>
              <a:t>HOG</a:t>
            </a:r>
            <a:r>
              <a:rPr kumimoji="1" lang="zh-CN" altLang="en-US" dirty="0"/>
              <a:t>模式中那部分。而</a:t>
            </a:r>
            <a:r>
              <a:rPr kumimoji="1" lang="en-US" altLang="zh-CN" dirty="0"/>
              <a:t>HOG</a:t>
            </a:r>
            <a:r>
              <a:rPr kumimoji="1" lang="zh-CN" altLang="en-US" dirty="0"/>
              <a:t>模式由大量其他照片训练并提取出来了。但是，只用</a:t>
            </a:r>
            <a:r>
              <a:rPr kumimoji="1" lang="en-US" altLang="zh-CN" dirty="0" err="1"/>
              <a:t>skimage</a:t>
            </a:r>
            <a:r>
              <a:rPr kumimoji="1" lang="zh-CN" altLang="en-US" dirty="0"/>
              <a:t>库比较麻烦，这时候我们就需要另一个库</a:t>
            </a:r>
            <a:r>
              <a:rPr kumimoji="1" lang="en-US" altLang="zh-CN" dirty="0"/>
              <a:t>——</a:t>
            </a:r>
            <a:r>
              <a:rPr kumimoji="1" lang="en-US" altLang="zh-CN" dirty="0" err="1"/>
              <a:t>dlib</a:t>
            </a:r>
            <a:r>
              <a:rPr kumimoji="1" lang="zh-CN" altLang="en-US" dirty="0"/>
              <a:t>。它的库里就有</a:t>
            </a:r>
            <a:r>
              <a:rPr kumimoji="1" lang="en-US" altLang="zh-CN" dirty="0"/>
              <a:t>HOG</a:t>
            </a:r>
            <a:r>
              <a:rPr kumimoji="1" lang="zh-CN" altLang="en-US" dirty="0"/>
              <a:t>人脸探测器。利用这个探测器就可以找到人脸了。</a:t>
            </a:r>
          </a:p>
        </p:txBody>
      </p:sp>
      <p:pic>
        <p:nvPicPr>
          <p:cNvPr id="47" name="图片 46" descr="手机屏幕截图&#10;&#10;描述已自动生成">
            <a:extLst>
              <a:ext uri="{FF2B5EF4-FFF2-40B4-BE49-F238E27FC236}">
                <a16:creationId xmlns:a16="http://schemas.microsoft.com/office/drawing/2014/main" id="{3D490A26-6F2F-9A4C-9A19-4D11AEE9A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04" y="4880476"/>
            <a:ext cx="4533900" cy="6858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29478833-AB91-0141-B033-D008874B6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66" y="5722883"/>
            <a:ext cx="5241596" cy="60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1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25635" y="3617038"/>
            <a:ext cx="3740730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—  Life was like a box of chocolates, you never know what you’re go to get.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497A22-FC83-244E-804A-E2B114C6A849}"/>
              </a:ext>
            </a:extLst>
          </p:cNvPr>
          <p:cNvSpPr txBox="1"/>
          <p:nvPr/>
        </p:nvSpPr>
        <p:spPr>
          <a:xfrm>
            <a:off x="4618672" y="269370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>
                <a:solidFill>
                  <a:schemeClr val="bg1"/>
                </a:solidFill>
              </a:rPr>
              <a:t>特征提取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61426C3-271D-B541-9CB5-F8FED65542F6}"/>
              </a:ext>
            </a:extLst>
          </p:cNvPr>
          <p:cNvSpPr txBox="1"/>
          <p:nvPr/>
        </p:nvSpPr>
        <p:spPr>
          <a:xfrm>
            <a:off x="5285521" y="54653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特征提取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680711-897B-4B4C-91F2-B1868AB93D8A}"/>
              </a:ext>
            </a:extLst>
          </p:cNvPr>
          <p:cNvSpPr txBox="1"/>
          <p:nvPr/>
        </p:nvSpPr>
        <p:spPr>
          <a:xfrm>
            <a:off x="1650124" y="180777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dlib</a:t>
            </a:r>
            <a:r>
              <a:rPr kumimoji="1" lang="zh-CN" altLang="en-US" dirty="0"/>
              <a:t>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27A1DD-1B61-3D43-9A08-E48EA1F73DC8}"/>
              </a:ext>
            </a:extLst>
          </p:cNvPr>
          <p:cNvSpPr txBox="1"/>
          <p:nvPr/>
        </p:nvSpPr>
        <p:spPr>
          <a:xfrm>
            <a:off x="1723697" y="2448909"/>
            <a:ext cx="2638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       </a:t>
            </a:r>
            <a:r>
              <a:rPr kumimoji="1" lang="en-US" altLang="zh-CN" dirty="0" err="1"/>
              <a:t>Dlib</a:t>
            </a:r>
            <a:r>
              <a:rPr kumimoji="1" lang="zh-CN" altLang="en-US" dirty="0"/>
              <a:t>自带一个人脸</a:t>
            </a:r>
            <a:r>
              <a:rPr kumimoji="1" lang="en-US" altLang="zh-CN" dirty="0"/>
              <a:t>68</a:t>
            </a:r>
            <a:r>
              <a:rPr kumimoji="1" lang="zh-CN" altLang="en-US" dirty="0"/>
              <a:t>点特征预测器，通过下载它的人脸预测模型，结合预测器，就可以将人脸特征提取出来。</a:t>
            </a:r>
          </a:p>
        </p:txBody>
      </p:sp>
      <p:pic>
        <p:nvPicPr>
          <p:cNvPr id="28" name="图片 27" descr="手机屏幕截图&#10;&#10;描述已自动生成">
            <a:extLst>
              <a:ext uri="{FF2B5EF4-FFF2-40B4-BE49-F238E27FC236}">
                <a16:creationId xmlns:a16="http://schemas.microsoft.com/office/drawing/2014/main" id="{5B4C14EC-3B5B-C64C-B222-B2BDF7B9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97" y="4198035"/>
            <a:ext cx="6723080" cy="1183262"/>
          </a:xfrm>
          <a:prstGeom prst="rect">
            <a:avLst/>
          </a:prstGeom>
        </p:spPr>
      </p:pic>
      <p:pic>
        <p:nvPicPr>
          <p:cNvPr id="30" name="图片 29" descr="蓝色头发的女孩&#10;&#10;描述已自动生成">
            <a:extLst>
              <a:ext uri="{FF2B5EF4-FFF2-40B4-BE49-F238E27FC236}">
                <a16:creationId xmlns:a16="http://schemas.microsoft.com/office/drawing/2014/main" id="{D2333C1B-8805-5C44-B798-75C691289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21" y="2448909"/>
            <a:ext cx="4257464" cy="3889947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A1010C6-15A1-A143-A11A-B6B41F47C565}"/>
              </a:ext>
            </a:extLst>
          </p:cNvPr>
          <p:cNvSpPr txBox="1"/>
          <p:nvPr/>
        </p:nvSpPr>
        <p:spPr>
          <a:xfrm>
            <a:off x="7641021" y="163961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、特征提取效果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521</Words>
  <Application>Microsoft Macintosh PowerPoint</Application>
  <PresentationFormat>宽屏</PresentationFormat>
  <Paragraphs>58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思源黑体 Normal</vt:lpstr>
      <vt:lpstr>等线</vt:lpstr>
      <vt:lpstr>方正楷体_GBK</vt:lpstr>
      <vt:lpstr>Arial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efe</cp:lastModifiedBy>
  <cp:revision>31</cp:revision>
  <dcterms:created xsi:type="dcterms:W3CDTF">2020-05-31T11:44:00Z</dcterms:created>
  <dcterms:modified xsi:type="dcterms:W3CDTF">2020-06-07T03:50:10Z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